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797675" cy="9926625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4/25/2026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4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843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824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62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92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6F8BD92E-2E0A-29F4-DB54-BA82DE00B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>
            <a:extLst>
              <a:ext uri="{FF2B5EF4-FFF2-40B4-BE49-F238E27FC236}">
                <a16:creationId xmlns:a16="http://schemas.microsoft.com/office/drawing/2014/main" id="{59C84BDD-E46B-A726-ECF1-4C0DEB03F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>
            <a:extLst>
              <a:ext uri="{FF2B5EF4-FFF2-40B4-BE49-F238E27FC236}">
                <a16:creationId xmlns:a16="http://schemas.microsoft.com/office/drawing/2014/main" id="{146A5809-F36B-60F9-C7D0-DDBB907155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49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A745-FD85-4A87-9686-EA66D69E3E73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63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480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62E3-B678-4C32-8DD8-ED5032741083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B18F79DE-DF2F-4C3E-A2B3-77018C079BCD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7774-6355-478D-80A1-28048300F061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05FB-132C-4D21-AAF0-3979151026ED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A89-0FFA-402E-B7E1-381A166EE495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E5D7-2BC8-4EF4-827A-6BF491F65F83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E59-8BE5-4489-951F-6346107B665E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F48E-80C0-4320-900E-AC890862879D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BCC8-D15F-4E40-AA0B-3D42E1FDE2BA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F18-A709-4958-BF90-204F10D4BAC2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03A-318E-4EAE-AF1D-2514445EF54D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77E6-2B74-4297-A829-665728EFF444}" type="datetime1">
              <a:rPr lang="en-US" smtClean="0"/>
              <a:t>4/25/2026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A2D6C3A0-40B5-415A-A31C-FF34794FD0B3}" type="datetime1">
              <a:rPr lang="en-US" smtClean="0"/>
              <a:t>4/25/2026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kspringbible.fhl.net/Bible2/cgic201/read201.cgi?ver=big5&amp;na=0&amp;chap=568&amp;ft=0&amp;temp=3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1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BB83A-5439-A073-D549-91C653DA7489}"/>
              </a:ext>
            </a:extLst>
          </p:cNvPr>
          <p:cNvSpPr txBox="1"/>
          <p:nvPr/>
        </p:nvSpPr>
        <p:spPr>
          <a:xfrm>
            <a:off x="914400" y="1005840"/>
            <a:ext cx="10241280" cy="5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spcBef>
                <a:spcPts val="600"/>
              </a:spcBef>
            </a:pPr>
            <a:r>
              <a:rPr lang="zh-CN" altLang="en-US" sz="28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</a:t>
            </a:r>
            <a:r>
              <a:rPr lang="zh-CN" altLang="en-US" sz="28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6: 19-24    </a:t>
            </a:r>
          </a:p>
          <a:p>
            <a:pPr marL="574675" indent="-574675" algn="just">
              <a:lnSpc>
                <a:spcPts val="3200"/>
              </a:lnSpc>
              <a:spcBef>
                <a:spcPts val="600"/>
              </a:spcBef>
              <a:buFont typeface="+mj-lt"/>
              <a:buAutoNum type="arabicPeriod" startAt="19"/>
            </a:pP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不要为自己积攒财宝在地上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地上有虫子咬，能锈坏，也有贼挖窟窿来偷。</a:t>
            </a:r>
          </a:p>
          <a:p>
            <a:pPr marL="574675" indent="-574675" algn="just">
              <a:lnSpc>
                <a:spcPts val="32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只要积攒财宝在天上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天上没有虫子咬，不能锈坏，也没有贼挖窟窿来偷。</a:t>
            </a:r>
          </a:p>
          <a:p>
            <a:pPr marL="574675" indent="-574675" algn="just">
              <a:lnSpc>
                <a:spcPts val="3200"/>
              </a:lnSpc>
              <a:spcBef>
                <a:spcPts val="600"/>
              </a:spcBef>
              <a:buFont typeface="+mj-lt"/>
              <a:buAutoNum type="arabicPeriod" startAt="21"/>
            </a:pP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因为你的财宝在哪里，你的心也在那里。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4675" indent="-574675" algn="just">
              <a:lnSpc>
                <a:spcPts val="3200"/>
              </a:lnSpc>
              <a:spcBef>
                <a:spcPts val="600"/>
              </a:spcBef>
              <a:buFont typeface="+mj-lt"/>
              <a:buAutoNum type="arabicPeriod" startAt="22"/>
            </a:pP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眼睛就是身上的灯。你的眼睛若瞭亮，全身就光明；</a:t>
            </a:r>
          </a:p>
          <a:p>
            <a:pPr marL="574675" indent="-574675" algn="just">
              <a:lnSpc>
                <a:spcPts val="3200"/>
              </a:lnSpc>
              <a:spcBef>
                <a:spcPts val="600"/>
              </a:spcBef>
              <a:buFont typeface="+mj-lt"/>
              <a:buAutoNum type="arabicPeriod" startAt="23"/>
            </a:pP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你的眼睛若昏花，全身就黑暗。你里头的光若黑暗了，那黑暗是何等大呢！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4675" indent="-574675" algn="just">
              <a:lnSpc>
                <a:spcPts val="3200"/>
              </a:lnSpc>
              <a:spcBef>
                <a:spcPts val="600"/>
              </a:spcBef>
              <a:buFont typeface="+mj-lt"/>
              <a:buAutoNum type="arabicPeriod" startAt="23"/>
            </a:pPr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一个人不能事奉两个主；不是恶这个，爱那个，就是重这个，轻那个。你们不能又事奉  神，又事奉玛门。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400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8229600" y="457200"/>
            <a:ext cx="27432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查考經文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0" y="1800000"/>
            <a:ext cx="5760000" cy="1872000"/>
          </a:xfrm>
        </p:spPr>
        <p:txBody>
          <a:bodyPr anchor="ctr">
            <a:normAutofit/>
          </a:bodyPr>
          <a:lstStyle/>
          <a:p>
            <a:pPr algn="ctr">
              <a:lnSpc>
                <a:spcPts val="6600"/>
              </a:lnSpc>
            </a:pPr>
            <a:r>
              <a:rPr lang="zh-CN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馬太福音</a:t>
            </a:r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HK" altLang="zh-CN" sz="4000" b="1" dirty="0">
                <a:solidFill>
                  <a:srgbClr val="0000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(6: 19-24)</a:t>
            </a:r>
            <a:endParaRPr lang="en-US" sz="4800" b="1" dirty="0">
              <a:solidFill>
                <a:srgbClr val="0000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4320000" cy="540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2026-04-26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2880000" y="180000"/>
            <a:ext cx="61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馬太福音之總體架構  </a:t>
            </a:r>
            <a:r>
              <a:rPr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62C222-61CC-718C-9B91-F8F462BD21A1}"/>
              </a:ext>
            </a:extLst>
          </p:cNvPr>
          <p:cNvCxnSpPr/>
          <p:nvPr/>
        </p:nvCxnSpPr>
        <p:spPr>
          <a:xfrm>
            <a:off x="1080000" y="4500000"/>
            <a:ext cx="102600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F92244-8DD6-32E8-5439-12F93936F94E}"/>
              </a:ext>
            </a:extLst>
          </p:cNvPr>
          <p:cNvGrpSpPr/>
          <p:nvPr/>
        </p:nvGrpSpPr>
        <p:grpSpPr>
          <a:xfrm>
            <a:off x="900000" y="1620000"/>
            <a:ext cx="1554171" cy="2663999"/>
            <a:chOff x="900000" y="1620000"/>
            <a:chExt cx="1554171" cy="2663999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0E8EDA1F-530F-325E-BAED-1B3DFADA8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000" y="2699999"/>
              <a:ext cx="648000" cy="1584000"/>
            </a:xfrm>
            <a:prstGeom prst="rect">
              <a:avLst/>
            </a:prstGeom>
            <a:solidFill>
              <a:srgbClr val="0066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24" name="Group 50">
              <a:extLst>
                <a:ext uri="{FF2B5EF4-FFF2-40B4-BE49-F238E27FC236}">
                  <a16:creationId xmlns:a16="http://schemas.microsoft.com/office/drawing/2014/main" id="{A216DE2E-38FF-CFDE-2879-0CDB50891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000" y="1620000"/>
              <a:ext cx="1554171" cy="1079999"/>
              <a:chOff x="-623933" y="1619129"/>
              <a:chExt cx="1554480" cy="1080836"/>
            </a:xfrm>
          </p:grpSpPr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3087AC25-DC6B-0445-B79E-C2A243461F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3933" y="1619129"/>
                <a:ext cx="1554480" cy="40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君王的生平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A496143-B4EF-567F-927B-54DC740AB52C}"/>
                  </a:ext>
                </a:extLst>
              </p:cNvPr>
              <p:cNvCxnSpPr>
                <a:stCxn id="25" idx="2"/>
                <a:endCxn id="13" idx="0"/>
              </p:cNvCxnSpPr>
              <p:nvPr/>
            </p:nvCxnSpPr>
            <p:spPr>
              <a:xfrm flipH="1">
                <a:off x="-119833" y="2019549"/>
                <a:ext cx="273140" cy="680416"/>
              </a:xfrm>
              <a:prstGeom prst="straightConnector1">
                <a:avLst/>
              </a:prstGeom>
              <a:ln w="25400">
                <a:solidFill>
                  <a:srgbClr val="0033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6C8BB9-C21C-2FA5-D213-809434948325}"/>
              </a:ext>
            </a:extLst>
          </p:cNvPr>
          <p:cNvGrpSpPr/>
          <p:nvPr/>
        </p:nvGrpSpPr>
        <p:grpSpPr>
          <a:xfrm>
            <a:off x="9540000" y="1620000"/>
            <a:ext cx="1620000" cy="2664000"/>
            <a:chOff x="9540000" y="1620000"/>
            <a:chExt cx="1620000" cy="2664000"/>
          </a:xfrm>
        </p:grpSpPr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5BE55CBD-25C5-4788-89F4-4B7E9736A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0000" y="2700000"/>
              <a:ext cx="648000" cy="1584000"/>
            </a:xfrm>
            <a:prstGeom prst="rect">
              <a:avLst/>
            </a:prstGeom>
            <a:solidFill>
              <a:srgbClr val="0066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26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28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27" name="Group 51">
              <a:extLst>
                <a:ext uri="{FF2B5EF4-FFF2-40B4-BE49-F238E27FC236}">
                  <a16:creationId xmlns:a16="http://schemas.microsoft.com/office/drawing/2014/main" id="{A799BE27-8D24-5359-73A9-EE7A1846C4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0000" y="1620000"/>
              <a:ext cx="1620000" cy="1080000"/>
              <a:chOff x="8016219" y="1619130"/>
              <a:chExt cx="1620473" cy="1080837"/>
            </a:xfrm>
          </p:grpSpPr>
          <p:sp>
            <p:nvSpPr>
              <p:cNvPr id="28" name="TextBox 33">
                <a:extLst>
                  <a:ext uri="{FF2B5EF4-FFF2-40B4-BE49-F238E27FC236}">
                    <a16:creationId xmlns:a16="http://schemas.microsoft.com/office/drawing/2014/main" id="{11504FA0-92C7-41D1-B0C4-88B85BDB9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6219" y="1619130"/>
                <a:ext cx="1620473" cy="7205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君王的受死</a:t>
                </a:r>
                <a:endParaRPr lang="en-US" altLang="zh-CN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和復活</a:t>
                </a:r>
                <a:endParaRPr lang="zh-CN" altLang="en-US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F630B28-34C4-08E7-F54A-423ABD63CDC3}"/>
                  </a:ext>
                </a:extLst>
              </p:cNvPr>
              <p:cNvCxnSpPr>
                <a:stCxn id="28" idx="2"/>
                <a:endCxn id="23" idx="0"/>
              </p:cNvCxnSpPr>
              <p:nvPr/>
            </p:nvCxnSpPr>
            <p:spPr>
              <a:xfrm>
                <a:off x="8826456" y="2339688"/>
                <a:ext cx="414121" cy="360279"/>
              </a:xfrm>
              <a:prstGeom prst="straightConnector1">
                <a:avLst/>
              </a:prstGeom>
              <a:ln w="25400">
                <a:solidFill>
                  <a:srgbClr val="0033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864230-F09A-E812-1DC8-958C1CC2632C}"/>
              </a:ext>
            </a:extLst>
          </p:cNvPr>
          <p:cNvGrpSpPr/>
          <p:nvPr/>
        </p:nvGrpSpPr>
        <p:grpSpPr>
          <a:xfrm>
            <a:off x="3060000" y="1620000"/>
            <a:ext cx="6048000" cy="2664000"/>
            <a:chOff x="3060000" y="1620000"/>
            <a:chExt cx="6048000" cy="2664000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35709295-73C7-471F-590D-95164B57A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12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B459D82-1A80-2D37-F6A0-B42432519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CBA1BE2B-10A1-D458-57F9-36B8FAFAB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14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17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70D51C67-3537-3BC3-985C-2CC100A26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21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30" name="Group 52">
              <a:extLst>
                <a:ext uri="{FF2B5EF4-FFF2-40B4-BE49-F238E27FC236}">
                  <a16:creationId xmlns:a16="http://schemas.microsoft.com/office/drawing/2014/main" id="{1C687352-15DD-0C6D-51D0-E830260EF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000" y="1620000"/>
              <a:ext cx="5400000" cy="1080000"/>
              <a:chOff x="1859715" y="1619130"/>
              <a:chExt cx="5399600" cy="1080838"/>
            </a:xfrm>
          </p:grpSpPr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AD623328-A6D1-292F-AF8D-6948EA035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5606" y="1619130"/>
                <a:ext cx="2519813" cy="40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君王的神跡和見證</a:t>
                </a:r>
                <a:endParaRPr lang="zh-CN" altLang="en-US" sz="2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AC86C7C-DE71-A44C-2710-1D64D806EB67}"/>
                  </a:ext>
                </a:extLst>
              </p:cNvPr>
              <p:cNvCxnSpPr>
                <a:stCxn id="31" idx="2"/>
                <a:endCxn id="17" idx="0"/>
              </p:cNvCxnSpPr>
              <p:nvPr/>
            </p:nvCxnSpPr>
            <p:spPr>
              <a:xfrm flipH="1">
                <a:off x="1859715" y="2019550"/>
                <a:ext cx="2735797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D57D8AA-6047-8F6E-E21F-EFF013B2FF57}"/>
                  </a:ext>
                </a:extLst>
              </p:cNvPr>
              <p:cNvCxnSpPr>
                <a:stCxn id="31" idx="2"/>
                <a:endCxn id="16" idx="0"/>
              </p:cNvCxnSpPr>
              <p:nvPr/>
            </p:nvCxnSpPr>
            <p:spPr>
              <a:xfrm flipH="1">
                <a:off x="3659582" y="2019550"/>
                <a:ext cx="935931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8B79ED5-502C-3E88-96EC-BD42B1C33684}"/>
                  </a:ext>
                </a:extLst>
              </p:cNvPr>
              <p:cNvCxnSpPr>
                <a:stCxn id="31" idx="2"/>
                <a:endCxn id="19" idx="0"/>
              </p:cNvCxnSpPr>
              <p:nvPr/>
            </p:nvCxnSpPr>
            <p:spPr>
              <a:xfrm>
                <a:off x="4595512" y="2019550"/>
                <a:ext cx="863936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9C16377-6A15-9F6A-4BC7-FD8096F9845A}"/>
                  </a:ext>
                </a:extLst>
              </p:cNvPr>
              <p:cNvCxnSpPr>
                <a:stCxn id="31" idx="2"/>
                <a:endCxn id="21" idx="0"/>
              </p:cNvCxnSpPr>
              <p:nvPr/>
            </p:nvCxnSpPr>
            <p:spPr>
              <a:xfrm>
                <a:off x="4595512" y="2019550"/>
                <a:ext cx="2663803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DA8DE6-7D49-53F4-4AFC-FAC15A9FCB18}"/>
              </a:ext>
            </a:extLst>
          </p:cNvPr>
          <p:cNvGrpSpPr/>
          <p:nvPr/>
        </p:nvGrpSpPr>
        <p:grpSpPr>
          <a:xfrm>
            <a:off x="1872000" y="2700000"/>
            <a:ext cx="1224000" cy="2867883"/>
            <a:chOff x="1872000" y="2700000"/>
            <a:chExt cx="1224000" cy="2867883"/>
          </a:xfrm>
        </p:grpSpPr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C6AFBAD-C3C5-1F8C-E65F-B349D9B8A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36" name="Group 73">
              <a:extLst>
                <a:ext uri="{FF2B5EF4-FFF2-40B4-BE49-F238E27FC236}">
                  <a16:creationId xmlns:a16="http://schemas.microsoft.com/office/drawing/2014/main" id="{6CC92F28-1FC1-D016-5ACD-D0384A82C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000" y="4284000"/>
              <a:ext cx="1224000" cy="1283883"/>
              <a:chOff x="346233" y="4284041"/>
              <a:chExt cx="1225666" cy="1283389"/>
            </a:xfrm>
            <a:solidFill>
              <a:srgbClr val="FFCCFF"/>
            </a:solidFill>
          </p:grpSpPr>
          <p:sp>
            <p:nvSpPr>
              <p:cNvPr id="37" name="TextBox 53">
                <a:extLst>
                  <a:ext uri="{FF2B5EF4-FFF2-40B4-BE49-F238E27FC236}">
                    <a16:creationId xmlns:a16="http://schemas.microsoft.com/office/drawing/2014/main" id="{E055A9A5-8303-E2D7-D06C-FACD48841C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233" y="4859817"/>
                <a:ext cx="1225666" cy="707613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憲章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9554720-0D27-119D-3C15-0780974292C6}"/>
                  </a:ext>
                </a:extLst>
              </p:cNvPr>
              <p:cNvCxnSpPr>
                <a:stCxn id="14" idx="2"/>
                <a:endCxn id="37" idx="0"/>
              </p:cNvCxnSpPr>
              <p:nvPr/>
            </p:nvCxnSpPr>
            <p:spPr>
              <a:xfrm>
                <a:off x="959066" y="4284041"/>
                <a:ext cx="0" cy="575776"/>
              </a:xfrm>
              <a:prstGeom prst="straightConnector1">
                <a:avLst/>
              </a:prstGeom>
              <a:grpFill/>
              <a:ln w="25400">
                <a:solidFill>
                  <a:srgbClr val="660066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FE66A2-D0D6-7C2A-30DE-81D7448BB388}"/>
              </a:ext>
            </a:extLst>
          </p:cNvPr>
          <p:cNvGrpSpPr/>
          <p:nvPr/>
        </p:nvGrpSpPr>
        <p:grpSpPr>
          <a:xfrm>
            <a:off x="3672000" y="2700000"/>
            <a:ext cx="1224000" cy="2879999"/>
            <a:chOff x="3672000" y="2700000"/>
            <a:chExt cx="1224000" cy="2879999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4C4244C-C94A-AC74-066F-5D2C0E52F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   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39" name="Group 74">
              <a:extLst>
                <a:ext uri="{FF2B5EF4-FFF2-40B4-BE49-F238E27FC236}">
                  <a16:creationId xmlns:a16="http://schemas.microsoft.com/office/drawing/2014/main" id="{E74E1D8A-E991-6D11-50EE-0E0182CA4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000" y="4284000"/>
              <a:ext cx="1224000" cy="1295999"/>
              <a:chOff x="2148561" y="4284169"/>
              <a:chExt cx="1223444" cy="1295956"/>
            </a:xfrm>
            <a:solidFill>
              <a:srgbClr val="FFCCFF"/>
            </a:solidFill>
          </p:grpSpPr>
          <p:sp>
            <p:nvSpPr>
              <p:cNvPr id="40" name="TextBox 54">
                <a:extLst>
                  <a:ext uri="{FF2B5EF4-FFF2-40B4-BE49-F238E27FC236}">
                    <a16:creationId xmlns:a16="http://schemas.microsoft.com/office/drawing/2014/main" id="{031E9302-BC0D-73DE-B9C2-6668ED3A1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8561" y="4860149"/>
                <a:ext cx="1223444" cy="719976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  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工人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A881D3E-09BA-80D5-EDF3-2DC20FA9FDBC}"/>
                  </a:ext>
                </a:extLst>
              </p:cNvPr>
              <p:cNvCxnSpPr>
                <a:stCxn id="15" idx="2"/>
                <a:endCxn id="40" idx="0"/>
              </p:cNvCxnSpPr>
              <p:nvPr/>
            </p:nvCxnSpPr>
            <p:spPr>
              <a:xfrm>
                <a:off x="2760283" y="4284169"/>
                <a:ext cx="0" cy="575980"/>
              </a:xfrm>
              <a:prstGeom prst="straightConnector1">
                <a:avLst/>
              </a:prstGeom>
              <a:grpFill/>
              <a:ln w="25400">
                <a:solidFill>
                  <a:srgbClr val="660066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5C142F-61C1-4E1D-FBFE-2E8421260F56}"/>
              </a:ext>
            </a:extLst>
          </p:cNvPr>
          <p:cNvGrpSpPr/>
          <p:nvPr/>
        </p:nvGrpSpPr>
        <p:grpSpPr>
          <a:xfrm>
            <a:off x="5472000" y="2700000"/>
            <a:ext cx="1224000" cy="2867887"/>
            <a:chOff x="5472000" y="2700000"/>
            <a:chExt cx="1224000" cy="2867887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92CBE0F2-2784-C642-F4CA-4F583E150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42" name="Group 75">
              <a:extLst>
                <a:ext uri="{FF2B5EF4-FFF2-40B4-BE49-F238E27FC236}">
                  <a16:creationId xmlns:a16="http://schemas.microsoft.com/office/drawing/2014/main" id="{5D2DA3CC-FE27-B2FD-2B06-F00C2FA70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2000" y="4284000"/>
              <a:ext cx="1224000" cy="1283887"/>
              <a:chOff x="3947671" y="4284040"/>
              <a:chExt cx="1224353" cy="1283368"/>
            </a:xfrm>
            <a:solidFill>
              <a:srgbClr val="FFCCFF"/>
            </a:solidFill>
          </p:grpSpPr>
          <p:sp>
            <p:nvSpPr>
              <p:cNvPr id="43" name="TextBox 55">
                <a:extLst>
                  <a:ext uri="{FF2B5EF4-FFF2-40B4-BE49-F238E27FC236}">
                    <a16:creationId xmlns:a16="http://schemas.microsoft.com/office/drawing/2014/main" id="{E8E65B6C-E3AA-3F83-5326-6C13918EC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7671" y="4859808"/>
                <a:ext cx="1224353" cy="707600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盼望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8BD8926-DE8F-E71F-CCEE-979C409E92AD}"/>
                  </a:ext>
                </a:extLst>
              </p:cNvPr>
              <p:cNvCxnSpPr>
                <a:cxnSpLocks/>
                <a:stCxn id="18" idx="2"/>
                <a:endCxn id="43" idx="0"/>
              </p:cNvCxnSpPr>
              <p:nvPr/>
            </p:nvCxnSpPr>
            <p:spPr>
              <a:xfrm>
                <a:off x="4559848" y="4284040"/>
                <a:ext cx="0" cy="575768"/>
              </a:xfrm>
              <a:prstGeom prst="straightConnector1">
                <a:avLst/>
              </a:prstGeom>
              <a:grpFill/>
              <a:ln w="25400">
                <a:solidFill>
                  <a:srgbClr val="660066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2480E8-2E8B-316E-3355-FC066BD3EB09}"/>
              </a:ext>
            </a:extLst>
          </p:cNvPr>
          <p:cNvGrpSpPr/>
          <p:nvPr/>
        </p:nvGrpSpPr>
        <p:grpSpPr>
          <a:xfrm>
            <a:off x="7272000" y="2700000"/>
            <a:ext cx="1224000" cy="2867892"/>
            <a:chOff x="7272000" y="2700000"/>
            <a:chExt cx="1224000" cy="2867892"/>
          </a:xfrm>
        </p:grpSpPr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ECCED7F4-5144-1C89-0C31-FEDD54E07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18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45" name="Group 76">
              <a:extLst>
                <a:ext uri="{FF2B5EF4-FFF2-40B4-BE49-F238E27FC236}">
                  <a16:creationId xmlns:a16="http://schemas.microsoft.com/office/drawing/2014/main" id="{0410BF3F-CE1A-B601-10A8-EE128DC0E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2000" y="4284000"/>
              <a:ext cx="1224000" cy="1283892"/>
              <a:chOff x="5747726" y="4284184"/>
              <a:chExt cx="1224354" cy="1283265"/>
            </a:xfrm>
            <a:solidFill>
              <a:srgbClr val="FFCCFF"/>
            </a:solidFill>
          </p:grpSpPr>
          <p:sp>
            <p:nvSpPr>
              <p:cNvPr id="46" name="TextBox 56">
                <a:extLst>
                  <a:ext uri="{FF2B5EF4-FFF2-40B4-BE49-F238E27FC236}">
                    <a16:creationId xmlns:a16="http://schemas.microsoft.com/office/drawing/2014/main" id="{AB73BE4F-2A6D-BCA9-E572-FF5C25B88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7726" y="4859909"/>
                <a:ext cx="1224354" cy="707540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社會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48D769F1-21F0-1A39-94E6-65FF3C3B86C0}"/>
                  </a:ext>
                </a:extLst>
              </p:cNvPr>
              <p:cNvCxnSpPr>
                <a:stCxn id="20" idx="2"/>
                <a:endCxn id="46" idx="0"/>
              </p:cNvCxnSpPr>
              <p:nvPr/>
            </p:nvCxnSpPr>
            <p:spPr>
              <a:xfrm>
                <a:off x="6359903" y="4284184"/>
                <a:ext cx="0" cy="575725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D4180A-3F25-5AC0-4BC5-258940F89310}"/>
              </a:ext>
            </a:extLst>
          </p:cNvPr>
          <p:cNvGrpSpPr/>
          <p:nvPr/>
        </p:nvGrpSpPr>
        <p:grpSpPr>
          <a:xfrm>
            <a:off x="9072000" y="2700000"/>
            <a:ext cx="1224000" cy="2879998"/>
            <a:chOff x="9072000" y="2700000"/>
            <a:chExt cx="1224000" cy="2879998"/>
          </a:xfrm>
        </p:grpSpPr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10395508-E47E-21E2-DE34-BFCB05FE3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48" name="Group 77">
              <a:extLst>
                <a:ext uri="{FF2B5EF4-FFF2-40B4-BE49-F238E27FC236}">
                  <a16:creationId xmlns:a16="http://schemas.microsoft.com/office/drawing/2014/main" id="{E89F1E48-C4E3-8EFC-42EE-24DE40FC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2000" y="4284000"/>
              <a:ext cx="1224000" cy="1295998"/>
              <a:chOff x="7548952" y="4284093"/>
              <a:chExt cx="1224000" cy="1295658"/>
            </a:xfrm>
            <a:solidFill>
              <a:srgbClr val="FFCCFF"/>
            </a:solidFill>
          </p:grpSpPr>
          <p:sp>
            <p:nvSpPr>
              <p:cNvPr id="49" name="TextBox 57">
                <a:extLst>
                  <a:ext uri="{FF2B5EF4-FFF2-40B4-BE49-F238E27FC236}">
                    <a16:creationId xmlns:a16="http://schemas.microsoft.com/office/drawing/2014/main" id="{92B810DB-9C70-6FA0-9301-5A45BEB9A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8952" y="4859940"/>
                <a:ext cx="1224000" cy="719811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末日的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審判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2C049CB-65FB-7350-DAC3-4EB2F6A1C186}"/>
                  </a:ext>
                </a:extLst>
              </p:cNvPr>
              <p:cNvCxnSpPr>
                <a:stCxn id="22" idx="2"/>
                <a:endCxn id="49" idx="0"/>
              </p:cNvCxnSpPr>
              <p:nvPr/>
            </p:nvCxnSpPr>
            <p:spPr>
              <a:xfrm>
                <a:off x="8160952" y="4284093"/>
                <a:ext cx="0" cy="575847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06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ADD741-9017-A7E2-2E2B-9BFC5CA9DFC9}"/>
              </a:ext>
            </a:extLst>
          </p:cNvPr>
          <p:cNvGrpSpPr/>
          <p:nvPr/>
        </p:nvGrpSpPr>
        <p:grpSpPr>
          <a:xfrm>
            <a:off x="457200" y="612000"/>
            <a:ext cx="1019520" cy="5760000"/>
            <a:chOff x="277200" y="612000"/>
            <a:chExt cx="1019520" cy="5760000"/>
          </a:xfrm>
        </p:grpSpPr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E629F9DF-E659-4D51-87CA-5FDF5D70FF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7200" y="1260000"/>
              <a:ext cx="720000" cy="41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天國憲章之架構  </a:t>
              </a:r>
              <a:r>
                <a:rPr lang="en-US" altLang="zh-CN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    </a:t>
              </a:r>
              <a:r>
                <a:rPr lang="zh-CN" altLang="en-US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en-US" altLang="zh-CN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    </a:t>
              </a:r>
              <a:endPara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EB804367-A304-55CA-D072-2275AD04CD30}"/>
                </a:ext>
              </a:extLst>
            </p:cNvPr>
            <p:cNvSpPr/>
            <p:nvPr/>
          </p:nvSpPr>
          <p:spPr>
            <a:xfrm>
              <a:off x="1008720" y="612000"/>
              <a:ext cx="288000" cy="5760000"/>
            </a:xfrm>
            <a:prstGeom prst="leftBrace">
              <a:avLst/>
            </a:prstGeom>
            <a:ln w="19050">
              <a:solidFill>
                <a:schemeClr val="tx2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348B38FC-0DCE-22E7-DBDA-44386AA9C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5760"/>
            <a:ext cx="3960000" cy="4514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2800"/>
              </a:lnSpc>
              <a:buClr>
                <a:schemeClr val="tx1"/>
              </a:buClr>
              <a:tabLst>
                <a:tab pos="1025525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 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 1-2  </a:t>
            </a:r>
            <a:r>
              <a: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	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頒佈天國憲章 </a:t>
            </a:r>
            <a:endParaRPr lang="en-US" altLang="zh-C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D0D66A-7A29-D56E-58FF-89018717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" y="6035040"/>
            <a:ext cx="3960000" cy="4514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2800"/>
              </a:lnSpc>
              <a:buClr>
                <a:schemeClr val="tx1"/>
              </a:buClr>
              <a:tabLst>
                <a:tab pos="1025525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 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7: 28-29</a:t>
            </a:r>
            <a:r>
              <a:rPr lang="en-US" altLang="zh-CN" sz="2400" dirty="0">
                <a:solidFill>
                  <a:schemeClr val="tx2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  	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希奇天國教訓</a:t>
            </a:r>
            <a:endParaRPr lang="en-US" altLang="zh-C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9DBD9E-FCC4-0CDA-8BE3-62E902C1A929}"/>
              </a:ext>
            </a:extLst>
          </p:cNvPr>
          <p:cNvGrpSpPr/>
          <p:nvPr/>
        </p:nvGrpSpPr>
        <p:grpSpPr>
          <a:xfrm>
            <a:off x="2286000" y="2651760"/>
            <a:ext cx="8700480" cy="733534"/>
            <a:chOff x="1620000" y="2700000"/>
            <a:chExt cx="8700480" cy="733534"/>
          </a:xfrm>
        </p:grpSpPr>
        <p:sp>
          <p:nvSpPr>
            <p:cNvPr id="81" name="Rectangle 1">
              <a:extLst>
                <a:ext uri="{FF2B5EF4-FFF2-40B4-BE49-F238E27FC236}">
                  <a16:creationId xmlns:a16="http://schemas.microsoft.com/office/drawing/2014/main" id="{FCA85362-14D1-83BE-24E3-A2191F932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2808000"/>
              <a:ext cx="39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1-18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  	</a:t>
              </a:r>
              <a:r>
                <a:rPr lang="zh-CN" altLang="en-US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與上主的關係</a:t>
              </a:r>
              <a:endPara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83" name="Rectangle 1">
              <a:extLst>
                <a:ext uri="{FF2B5EF4-FFF2-40B4-BE49-F238E27FC236}">
                  <a16:creationId xmlns:a16="http://schemas.microsoft.com/office/drawing/2014/main" id="{99AEF1BC-7741-1655-F523-A70F444C6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2700000"/>
              <a:ext cx="3840480" cy="7335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435100" indent="-1435100" algn="just">
                <a:lnSpc>
                  <a:spcPts val="2200"/>
                </a:lnSpc>
                <a:spcBef>
                  <a:spcPts val="6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1-4	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按主心意待人</a:t>
              </a:r>
              <a:endParaRPr lang="en-US" altLang="zh-CN" sz="2200" dirty="0">
                <a:solidFill>
                  <a:srgbClr val="006600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marL="1435100" indent="-1435100" algn="just">
                <a:lnSpc>
                  <a:spcPts val="2200"/>
                </a:lnSpc>
                <a:spcBef>
                  <a:spcPts val="6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5-18	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明白上主心意</a:t>
              </a:r>
              <a:r>
                <a:rPr lang="en-US" altLang="zh-CN" sz="2200" dirty="0">
                  <a:solidFill>
                    <a:srgbClr val="006600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  <a:sym typeface="Wingdings" panose="05000000000000000000" pitchFamily="2" charset="2"/>
                </a:rPr>
                <a:t> </a:t>
              </a:r>
              <a:endParaRPr lang="en-US" altLang="zh-CN" sz="2200" dirty="0">
                <a:solidFill>
                  <a:srgbClr val="006600"/>
                </a:solidFill>
                <a:latin typeface="Arial" pitchFamily="34" charset="0"/>
                <a:ea typeface="SimHei" pitchFamily="49" charset="-122"/>
                <a:cs typeface="Arial" pitchFamily="34" charset="0"/>
                <a:sym typeface="Wingdings" panose="05000000000000000000" pitchFamily="2" charset="2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C27B11-42B8-1565-7E1D-AD58648A9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30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7F935C-56B0-96DF-AF16-5CDF301FD357}"/>
              </a:ext>
            </a:extLst>
          </p:cNvPr>
          <p:cNvGrpSpPr/>
          <p:nvPr/>
        </p:nvGrpSpPr>
        <p:grpSpPr>
          <a:xfrm>
            <a:off x="2286000" y="3474720"/>
            <a:ext cx="8700480" cy="781881"/>
            <a:chOff x="1620000" y="3564000"/>
            <a:chExt cx="8700480" cy="78188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DB19386E-8EA3-0826-5B5B-2678259B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3708000"/>
              <a:ext cx="39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19-34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</a:t>
              </a:r>
              <a:r>
                <a:rPr lang="en-US" altLang="zh-CN" sz="240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	</a:t>
              </a:r>
              <a:r>
                <a:rPr lang="zh-CN" alt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與自己的關係</a:t>
              </a:r>
              <a:endPara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75ACA40F-CCFB-1C59-B000-097E3CA96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3564000"/>
              <a:ext cx="3840480" cy="7818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19-24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與財富的關係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25-34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生活態度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6A9231-B052-447C-4891-D14A19AE3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39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01F5F0-1EE1-1BC5-32DA-DAF1964BFABA}"/>
              </a:ext>
            </a:extLst>
          </p:cNvPr>
          <p:cNvGrpSpPr/>
          <p:nvPr/>
        </p:nvGrpSpPr>
        <p:grpSpPr>
          <a:xfrm>
            <a:off x="2286000" y="4389120"/>
            <a:ext cx="8700480" cy="792000"/>
            <a:chOff x="1620000" y="4500000"/>
            <a:chExt cx="8700480" cy="792000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D3C9531A-C3CE-71B2-C4B7-712F59816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4608000"/>
              <a:ext cx="39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1-12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  	</a:t>
              </a:r>
              <a:r>
                <a:rPr lang="zh-CN" altLang="en-US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與他人的關係</a:t>
              </a:r>
              <a:endPara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B4AE05C2-428B-61FB-A640-083F61D7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4500000"/>
              <a:ext cx="3840480" cy="79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1-6    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不可論斷人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7-12  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尋求待人之道 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10A55C-4FF0-EB58-CD83-C3ECADB38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48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B76E4D-C3A7-C03F-8FDF-D1A896F51B0A}"/>
              </a:ext>
            </a:extLst>
          </p:cNvPr>
          <p:cNvGrpSpPr/>
          <p:nvPr/>
        </p:nvGrpSpPr>
        <p:grpSpPr>
          <a:xfrm>
            <a:off x="1828800" y="5394960"/>
            <a:ext cx="9052560" cy="458808"/>
            <a:chOff x="1620000" y="5436000"/>
            <a:chExt cx="9052560" cy="458808"/>
          </a:xfrm>
        </p:grpSpPr>
        <p:sp>
          <p:nvSpPr>
            <p:cNvPr id="27" name="Rectangle 1">
              <a:extLst>
                <a:ext uri="{FF2B5EF4-FFF2-40B4-BE49-F238E27FC236}">
                  <a16:creationId xmlns:a16="http://schemas.microsoft.com/office/drawing/2014/main" id="{D6A89AC9-5E4E-B560-0432-8FDCB0FDE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5436000"/>
              <a:ext cx="3960000" cy="4514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13-27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	</a:t>
              </a:r>
              <a:r>
                <a:rPr lang="zh-CN" alt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子民的抉擇</a:t>
              </a:r>
              <a:endPara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32" name="Rectangle 1">
              <a:extLst>
                <a:ext uri="{FF2B5EF4-FFF2-40B4-BE49-F238E27FC236}">
                  <a16:creationId xmlns:a16="http://schemas.microsoft.com/office/drawing/2014/main" id="{077D2FA6-5E78-B969-E194-DF1CAAF7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880" y="5472000"/>
              <a:ext cx="4297680" cy="4228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Arial" pitchFamily="34" charset="0"/>
                </a:rPr>
                <a:t>抉擇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dirty="0">
                  <a:solidFill>
                    <a:srgbClr val="000099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(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門路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/ 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果樹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/ 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工人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/ 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根基</a:t>
              </a:r>
              <a:r>
                <a:rPr lang="en-US" altLang="zh-CN" sz="2200" dirty="0">
                  <a:solidFill>
                    <a:srgbClr val="000099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)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FDD671-0C30-5A4A-D2F7-4D2068B4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5652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9B6D10-CA35-73E7-E1E0-53832ABC873A}"/>
              </a:ext>
            </a:extLst>
          </p:cNvPr>
          <p:cNvGrpSpPr/>
          <p:nvPr/>
        </p:nvGrpSpPr>
        <p:grpSpPr>
          <a:xfrm>
            <a:off x="1828800" y="1645920"/>
            <a:ext cx="8700480" cy="792000"/>
            <a:chOff x="1620000" y="1728000"/>
            <a:chExt cx="8700480" cy="792000"/>
          </a:xfrm>
        </p:grpSpPr>
        <p:sp>
          <p:nvSpPr>
            <p:cNvPr id="56" name="Rectangle 1">
              <a:extLst>
                <a:ext uri="{FF2B5EF4-FFF2-40B4-BE49-F238E27FC236}">
                  <a16:creationId xmlns:a16="http://schemas.microsoft.com/office/drawing/2014/main" id="{3BD9A160-FD66-F1C6-31BD-5CD11F17E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1908000"/>
              <a:ext cx="3657600" cy="466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828800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13-48 </a:t>
              </a:r>
              <a:r>
                <a:rPr lang="en-US" altLang="zh-CN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 	</a:t>
              </a:r>
              <a:r>
                <a:rPr lang="zh-CN" alt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子民的使命 </a:t>
              </a:r>
              <a:endPara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74" name="Rectangle 1">
              <a:extLst>
                <a:ext uri="{FF2B5EF4-FFF2-40B4-BE49-F238E27FC236}">
                  <a16:creationId xmlns:a16="http://schemas.microsoft.com/office/drawing/2014/main" id="{6A1E1A91-A454-283B-D020-36CB71ED7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1728000"/>
              <a:ext cx="3840480" cy="79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13-16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在地的使命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17-48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活出基督之義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69138C0-C94E-084D-1210-CD7FF9AE4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21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06176E-C4A8-414B-09B2-7A01FC4427E0}"/>
              </a:ext>
            </a:extLst>
          </p:cNvPr>
          <p:cNvGrpSpPr/>
          <p:nvPr/>
        </p:nvGrpSpPr>
        <p:grpSpPr>
          <a:xfrm>
            <a:off x="1828800" y="731520"/>
            <a:ext cx="8700480" cy="810478"/>
            <a:chOff x="1620000" y="792000"/>
            <a:chExt cx="8700480" cy="810478"/>
          </a:xfrm>
        </p:grpSpPr>
        <p:sp>
          <p:nvSpPr>
            <p:cNvPr id="63" name="Rectangle 1">
              <a:extLst>
                <a:ext uri="{FF2B5EF4-FFF2-40B4-BE49-F238E27FC236}">
                  <a16:creationId xmlns:a16="http://schemas.microsoft.com/office/drawing/2014/main" id="{4287B858-6131-BEB2-CE04-59CC775BF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1080000"/>
              <a:ext cx="3657600" cy="466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3-12    	</a:t>
              </a:r>
              <a:r>
                <a:rPr lang="zh-CN" alt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子民的品格</a:t>
              </a:r>
              <a:endPara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73" name="Rectangle 1">
              <a:extLst>
                <a:ext uri="{FF2B5EF4-FFF2-40B4-BE49-F238E27FC236}">
                  <a16:creationId xmlns:a16="http://schemas.microsoft.com/office/drawing/2014/main" id="{23688383-EDFB-71FA-CC00-554837E40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792000"/>
              <a:ext cx="3840480" cy="810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3-6    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生命塑造 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7-12  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生命見證</a:t>
              </a:r>
              <a:r>
                <a:rPr lang="en-US" altLang="zh-CN" sz="2200" dirty="0">
                  <a:solidFill>
                    <a:srgbClr val="000099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FDAF472-ACCE-4B9A-921A-47CA5D37C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1296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0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1371600" y="548640"/>
            <a:ext cx="2743200" cy="548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6: 19-21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079B7-88AA-4EF8-E5A6-21D6E17521E2}"/>
              </a:ext>
            </a:extLst>
          </p:cNvPr>
          <p:cNvSpPr txBox="1"/>
          <p:nvPr/>
        </p:nvSpPr>
        <p:spPr>
          <a:xfrm>
            <a:off x="822960" y="1554480"/>
            <a:ext cx="4320000" cy="4442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34988" indent="-53498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9"/>
            </a:pP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不要為自己積攢財寶在</a:t>
            </a:r>
            <a:r>
              <a:rPr lang="zh-TW" altLang="en-US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地上</a:t>
            </a: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地上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蟲子咬，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能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鏽壞，也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賊挖窟窿來偷。</a:t>
            </a:r>
          </a:p>
          <a:p>
            <a:pPr marL="534988" indent="-53498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</a:pP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只要積攢財寶在</a:t>
            </a:r>
            <a:r>
              <a:rPr lang="zh-TW" altLang="en-US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天上</a:t>
            </a: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天上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沒有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蟲子咬，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不能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鏽壞，也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沒有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賊挖窟窿來偷。</a:t>
            </a:r>
          </a:p>
          <a:p>
            <a:pPr marL="534988" indent="-53498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1"/>
            </a:pP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因為你的財寶在哪裡，你的心也在那裡。</a:t>
            </a: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4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D001E88-FE0C-BBCE-433F-C544A7CB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000" y="822960"/>
            <a:ext cx="5486400" cy="521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4500" lvl="2" indent="-444500" algn="just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地上財富</a:t>
            </a:r>
            <a:endParaRPr lang="en-US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93738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暫時性： 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1)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有蟲咬；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2)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能鏽壞；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3)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有賊偷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。</a:t>
            </a:r>
            <a:endParaRPr lang="en-US" altLang="zh-C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93738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敗壞性：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1) </a:t>
            </a:r>
            <a:r>
              <a:rPr lang="zh-CN" altLang="en-US" sz="2400" dirty="0">
                <a:solidFill>
                  <a:schemeClr val="tx2"/>
                </a:solidFill>
                <a:ea typeface="SimHei" pitchFamily="49" charset="-122"/>
                <a:cs typeface="Arial" panose="020B0604020202020204" pitchFamily="34" charset="0"/>
              </a:rPr>
              <a:t> 神的對頭，誘惑偏離真道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；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2) </a:t>
            </a:r>
            <a:r>
              <a:rPr lang="zh-CN" altLang="en-US" sz="2400" dirty="0">
                <a:solidFill>
                  <a:schemeClr val="tx2"/>
                </a:solidFill>
                <a:ea typeface="SimHei" pitchFamily="49" charset="-122"/>
                <a:cs typeface="Arial" panose="020B0604020202020204" pitchFamily="34" charset="0"/>
              </a:rPr>
              <a:t>面前審判、哀哭切齒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。</a:t>
            </a:r>
            <a:endParaRPr lang="en-US" altLang="zh-CN" sz="24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444500" lvl="2" indent="-444500" algn="just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天上財富</a:t>
            </a:r>
            <a:endParaRPr lang="en-US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93738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永存性：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1)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沒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有蟲咬；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2)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不鏽壞；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3)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沒有賊偷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。 </a:t>
            </a:r>
            <a:endParaRPr lang="en-US" altLang="zh-CN" sz="24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93738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建造性：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1) </a:t>
            </a:r>
            <a:r>
              <a:rPr lang="zh-CN" altLang="en-US" sz="2400" dirty="0">
                <a:solidFill>
                  <a:schemeClr val="tx2"/>
                </a:solidFill>
                <a:ea typeface="SimHei" pitchFamily="49" charset="-122"/>
                <a:cs typeface="Arial" panose="020B0604020202020204" pitchFamily="34" charset="0"/>
              </a:rPr>
              <a:t>建立與 神親密關係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；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2)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塑造屬天品格。</a:t>
            </a:r>
            <a:r>
              <a:rPr lang="en-US" altLang="zh-CN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9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7315200" y="822960"/>
            <a:ext cx="2926080" cy="548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6: 22-23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079B7-88AA-4EF8-E5A6-21D6E17521E2}"/>
              </a:ext>
            </a:extLst>
          </p:cNvPr>
          <p:cNvSpPr txBox="1"/>
          <p:nvPr/>
        </p:nvSpPr>
        <p:spPr>
          <a:xfrm>
            <a:off x="914400" y="822960"/>
            <a:ext cx="45720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34988" indent="-534988" algn="just">
              <a:lnSpc>
                <a:spcPts val="3600"/>
              </a:lnSpc>
              <a:spcBef>
                <a:spcPts val="1200"/>
              </a:spcBef>
              <a:buFont typeface="+mj-lt"/>
              <a:buAutoNum type="arabicPeriod" startAt="22"/>
            </a:pP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眼睛就是身上的燈。你的眼睛若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瞭亮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，全身就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光明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</a:p>
          <a:p>
            <a:pPr marL="534988" indent="-534988" algn="just">
              <a:lnSpc>
                <a:spcPts val="3600"/>
              </a:lnSpc>
              <a:spcBef>
                <a:spcPts val="1200"/>
              </a:spcBef>
              <a:buFont typeface="+mj-lt"/>
              <a:buAutoNum type="arabicPeriod" startAt="23"/>
            </a:pP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你的眼睛若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昏花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，全身就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黑暗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。你裡頭的光若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黑暗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了，那黑暗是何等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呢！</a:t>
            </a: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4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D001E88-FE0C-BBCE-433F-C544A7CB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3840480"/>
            <a:ext cx="4114800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4500" lvl="0" indent="-4445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三種狀態</a:t>
            </a:r>
            <a:endParaRPr lang="en-US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812800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眼睛嘹亮 </a:t>
            </a: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全身光明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 </a:t>
            </a:r>
            <a:endParaRPr lang="en-US" altLang="zh-CN" sz="24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812800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眼睛昏花 </a:t>
            </a: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全身黑暗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 </a:t>
            </a:r>
            <a:endParaRPr lang="en-US" altLang="zh-CN" sz="24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812800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裡頭無光 </a:t>
            </a: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巨大黑暗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 </a:t>
            </a:r>
            <a:endParaRPr lang="en-US" altLang="zh-CN" sz="22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E345-0007-347A-C818-CDF51D1A8D1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2011680"/>
            <a:ext cx="4572000" cy="32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517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8E505FBE-666F-95B1-FB4C-79C5475D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43E7819E-B39B-3D52-B662-68B8D296A131}"/>
              </a:ext>
            </a:extLst>
          </p:cNvPr>
          <p:cNvSpPr txBox="1">
            <a:spLocks/>
          </p:cNvSpPr>
          <p:nvPr/>
        </p:nvSpPr>
        <p:spPr bwMode="auto">
          <a:xfrm>
            <a:off x="7772400" y="914400"/>
            <a:ext cx="2286000" cy="548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6: 24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167301-3431-A080-8E96-D0B0D8CB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034B8-8E4D-F873-7124-F9D86E6DBEA9}"/>
              </a:ext>
            </a:extLst>
          </p:cNvPr>
          <p:cNvSpPr txBox="1"/>
          <p:nvPr/>
        </p:nvSpPr>
        <p:spPr>
          <a:xfrm>
            <a:off x="914400" y="1097280"/>
            <a:ext cx="5120640" cy="192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34988" indent="-534988" algn="just">
              <a:lnSpc>
                <a:spcPts val="3600"/>
              </a:lnSpc>
              <a:spcBef>
                <a:spcPts val="600"/>
              </a:spcBef>
              <a:buFont typeface="+mj-lt"/>
              <a:buAutoNum type="arabicPeriod" startAt="24"/>
            </a:pP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一個人不能事奉兩個主；不是惡這個，愛那個，就是重這個，輕那個。你們不能又事奉  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神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，又事奉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瑪門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zh-CN" alt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4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CB2E0-362F-4172-5642-C631C1E51295}"/>
              </a:ext>
            </a:extLst>
          </p:cNvPr>
          <p:cNvSpPr txBox="1"/>
          <p:nvPr/>
        </p:nvSpPr>
        <p:spPr>
          <a:xfrm>
            <a:off x="914400" y="3657600"/>
            <a:ext cx="5120640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44500" lvl="2" indent="-444500" algn="just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三種財富觀 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vs 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三種狀態 </a:t>
            </a:r>
            <a:endParaRPr lang="en-US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812800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積攢財寶在天上 </a:t>
            </a: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眼睛嘹亮</a:t>
            </a:r>
            <a:endParaRPr kumimoji="0" lang="en-US" altLang="zh-C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812800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侍奉兩個主 </a:t>
            </a: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眼睛昏花</a:t>
            </a:r>
            <a:endParaRPr lang="en-US" altLang="zh-C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812800" lvl="3" indent="-355600" algn="just">
              <a:lnSpc>
                <a:spcPts val="36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812800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積攢財寶在地上 </a:t>
            </a: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裡頭無光</a:t>
            </a:r>
            <a:endParaRPr lang="en-US" altLang="zh-CN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F0AB4-329B-AF9E-2DA1-613D948D1A4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2194560"/>
            <a:ext cx="4389120" cy="2926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829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" y="6309360"/>
            <a:ext cx="548640" cy="365125"/>
          </a:xfrm>
        </p:spPr>
        <p:txBody>
          <a:bodyPr/>
          <a:lstStyle/>
          <a:p>
            <a:fld id="{0EA83DE0-6CDB-4F18-8607-3CE814E8C7ED}" type="slidenum">
              <a:rPr lang="en-US" altLang="zh-TW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zh-TW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3E5486F5-64EF-2826-1887-9663041D1402}"/>
              </a:ext>
            </a:extLst>
          </p:cNvPr>
          <p:cNvSpPr txBox="1">
            <a:spLocks/>
          </p:cNvSpPr>
          <p:nvPr/>
        </p:nvSpPr>
        <p:spPr bwMode="auto">
          <a:xfrm>
            <a:off x="1371600" y="640080"/>
            <a:ext cx="3200400" cy="64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子民的财富观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21E55-2A31-84E7-4573-123FC0F7555E}"/>
              </a:ext>
            </a:extLst>
          </p:cNvPr>
          <p:cNvSpPr txBox="1"/>
          <p:nvPr/>
        </p:nvSpPr>
        <p:spPr>
          <a:xfrm>
            <a:off x="914400" y="1828800"/>
            <a:ext cx="4752000" cy="1582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44500" lvl="2" indent="-444500" algn="just">
              <a:lnSpc>
                <a:spcPts val="36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家庭生活：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简约、感恩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品格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endParaRPr lang="en-US" altLang="zh-CN" sz="24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444500" lvl="2" indent="-444500" algn="just">
              <a:lnSpc>
                <a:spcPts val="36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职场工作：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宽广、顺服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品格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zh-CN" altLang="en-US" sz="24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  </a:t>
            </a:r>
            <a:endParaRPr lang="en-US" altLang="zh-CN" sz="24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444500" lvl="2" indent="-444500" algn="just">
              <a:lnSpc>
                <a:spcPts val="36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社会见证：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施舍、怜悯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品格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SimHei" pitchFamily="49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4DD5C-4C62-5D37-8C41-CE46D4D104B0}"/>
              </a:ext>
            </a:extLst>
          </p:cNvPr>
          <p:cNvSpPr txBox="1"/>
          <p:nvPr/>
        </p:nvSpPr>
        <p:spPr>
          <a:xfrm>
            <a:off x="6400800" y="1371600"/>
            <a:ext cx="5029200" cy="8229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C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罗</a:t>
            </a:r>
            <a:r>
              <a:rPr lang="zh-CN" altLang="en-US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14: 17</a:t>
            </a: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因为 神的国不在乎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吃喝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，只在乎公义、和平，并圣灵中的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喜乐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20BA6-99DA-974F-DCD3-D15774FB6D06}"/>
              </a:ext>
            </a:extLst>
          </p:cNvPr>
          <p:cNvSpPr txBox="1"/>
          <p:nvPr/>
        </p:nvSpPr>
        <p:spPr>
          <a:xfrm>
            <a:off x="914400" y="4206240"/>
            <a:ext cx="10515600" cy="16459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C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25: </a:t>
            </a: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5-40 </a:t>
            </a:r>
            <a:r>
              <a:rPr lang="zh-CN" altLang="en-US" sz="2200" i="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因为我饿了，你们给我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吃</a:t>
            </a:r>
            <a:r>
              <a:rPr lang="zh-CN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渴了，你们给我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喝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；我作客旅，你们留我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住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；我赤身露体，你们给我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穿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；我病了、你们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看顾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我；我在监里，你们来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看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”。。。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王要回答说：</a:t>
            </a:r>
            <a:r>
              <a:rPr lang="zh-CN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我实在告诉你们，这些事你们既做在我这弟兄中一个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最小的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身上，就是做在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我身上</a:t>
            </a:r>
            <a:r>
              <a:rPr lang="zh-TW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了。</a:t>
            </a:r>
            <a:r>
              <a:rPr lang="zh-CN" altLang="en-US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endParaRPr lang="zh-TW" altLang="en-US" sz="2200" b="0" i="0" dirty="0">
              <a:solidFill>
                <a:schemeClr val="tx2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C4AAC-FF04-6AF5-1614-2DC88023B728}"/>
              </a:ext>
            </a:extLst>
          </p:cNvPr>
          <p:cNvSpPr txBox="1"/>
          <p:nvPr/>
        </p:nvSpPr>
        <p:spPr>
          <a:xfrm>
            <a:off x="6400800" y="2560320"/>
            <a:ext cx="5029200" cy="11887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CN" altLang="en-US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林前 </a:t>
            </a:r>
            <a:r>
              <a:rPr lang="en-US" altLang="zh-CN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15: </a:t>
            </a: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 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弟兄们，我告诉你们说，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血肉之体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不能承受 神的国，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必朽坏的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不能承受不朽坏的。</a:t>
            </a:r>
          </a:p>
        </p:txBody>
      </p:sp>
    </p:spTree>
    <p:extLst>
      <p:ext uri="{BB962C8B-B14F-4D97-AF65-F5344CB8AC3E}">
        <p14:creationId xmlns:p14="http://schemas.microsoft.com/office/powerpoint/2010/main" val="35439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4F977B-8F59-4C7B-B0DC-C115142E1EB6}"/>
              </a:ext>
            </a:extLst>
          </p:cNvPr>
          <p:cNvSpPr txBox="1">
            <a:spLocks/>
          </p:cNvSpPr>
          <p:nvPr/>
        </p:nvSpPr>
        <p:spPr>
          <a:xfrm>
            <a:off x="4297680" y="2286000"/>
            <a:ext cx="640080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詩</a:t>
            </a: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TW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90:17</a:t>
            </a:r>
            <a:r>
              <a:rPr lang="zh-TW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TW" sz="4800" b="1" dirty="0">
              <a:solidFill>
                <a:srgbClr val="0000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願主</a:t>
            </a: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─</a:t>
            </a: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我們</a:t>
            </a: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神的榮美歸於我們身上。</a:t>
            </a:r>
            <a:endParaRPr lang="en-US" altLang="zh-TW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願你堅立我們手所做的工；</a:t>
            </a:r>
            <a:endParaRPr lang="en-US" altLang="zh-TW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我們手所做的工，願你堅立。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A6B9CCE-D464-494E-A6C8-F565111F2002}"/>
              </a:ext>
            </a:extLst>
          </p:cNvPr>
          <p:cNvSpPr txBox="1">
            <a:spLocks/>
          </p:cNvSpPr>
          <p:nvPr/>
        </p:nvSpPr>
        <p:spPr>
          <a:xfrm>
            <a:off x="612000" y="6372000"/>
            <a:ext cx="64008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sz="12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